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9" r:id="rId4"/>
    <p:sldId id="290" r:id="rId5"/>
    <p:sldId id="288" r:id="rId6"/>
    <p:sldId id="291" r:id="rId7"/>
    <p:sldId id="293" r:id="rId8"/>
    <p:sldId id="294" r:id="rId9"/>
    <p:sldId id="295" r:id="rId10"/>
    <p:sldId id="296" r:id="rId11"/>
    <p:sldId id="298" r:id="rId12"/>
    <p:sldId id="297" r:id="rId13"/>
    <p:sldId id="299" r:id="rId14"/>
    <p:sldId id="301" r:id="rId15"/>
    <p:sldId id="302" r:id="rId16"/>
    <p:sldId id="287" r:id="rId17"/>
    <p:sldId id="26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1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86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Union Jack-https://pixabay.com/photos/flag-union-jack-union-british-2405962/,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1678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https://pixabay.com/photos/belfast-woman-naked-statue-titanic-3795175/, https://pixabay.com/photos/belfast-northern-ireland-3307077/(datum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709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</a:t>
            </a:r>
            <a:r>
              <a:rPr lang="hr-HR" dirty="0" err="1"/>
              <a:t>fofografije</a:t>
            </a:r>
            <a:r>
              <a:rPr lang="hr-HR" dirty="0"/>
              <a:t>: </a:t>
            </a:r>
            <a:r>
              <a:rPr lang="hr-HR" dirty="0" err="1"/>
              <a:t>Pixabay</a:t>
            </a:r>
            <a:r>
              <a:rPr lang="hr-HR" dirty="0"/>
              <a:t> – zastava Engleske - https://pixabay.com/vectors/flag-country-england-1040592/ (datum skidanja: 13.7.2021.) , ostale: arhiva Školske knjige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675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Birmingham -https://pixabay.com/photos/skyline-birmingham-tower-2353737/, Manchester - https://pixabay.com/photos/manchester-cityscape-storm-891151/,  Liverpool - https://pixabay.com/photos/liverpool-landmark-cityscape-2538914/, Leeds - https://pixabay.com/photos/leeds-yorkshire-england-uk-tourism-5114516/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981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Izvori fotografija: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b="0" dirty="0"/>
              <a:t>Bristol - https://pixabay.com/photos/bristol-city-river-port-boats-6379928/, </a:t>
            </a:r>
            <a:r>
              <a:rPr lang="hr-HR" b="0" dirty="0" err="1"/>
              <a:t>Plymouth-https</a:t>
            </a:r>
            <a:r>
              <a:rPr lang="hr-HR" b="0" dirty="0"/>
              <a:t>://pixabay.com/</a:t>
            </a:r>
            <a:r>
              <a:rPr lang="hr-HR" b="0" dirty="0" err="1"/>
              <a:t>photos</a:t>
            </a:r>
            <a:r>
              <a:rPr lang="hr-HR" b="0" dirty="0"/>
              <a:t>/plymouth-hoe-devon-england-sea-1010808/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52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zastava Walesa - https://pixabay.com/vectors/welsh-flag-drag-national-symbol-23199/, https://pixabay.com/photos/castle-wales-tower-uk-welsh-1863724/, https://pixabay.com/photos/penrhyn-castle-wales-castle-welsh-4299304/, https://pixabay.com/photos/climb-cliffs-sea-wales-coast-1390445/ (datum skidanja: 13.7.2021.)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85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0" dirty="0"/>
              <a:t>Izvor fotografija: </a:t>
            </a:r>
            <a:r>
              <a:rPr lang="hr-HR" i="0" dirty="0" err="1"/>
              <a:t>Pixabay</a:t>
            </a:r>
            <a:r>
              <a:rPr lang="hr-HR" i="0" dirty="0"/>
              <a:t> – Normanska kula u Cardiffu - https://pixabay.com/photos/cardiff-castle-castle-wales-norman-5047060/, https://pixabay.com/photos/cardiff-city-buildings-sunrise-3891731/, https://pixabay.com/photos/pier-swansea-united-kingdom-yacht-1334683/ (datum skidanja: 13.7.2021.)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17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https://pixabay.com/photos/cattle-animal-pasture-192976/, https://pixabay.com/photos/stirling-castle-scotland-stirling-202103/, https://pixabay.com/photos/nature-water-scotland-isle-of-skye-4715309/, https://pixabay.com/photos/bagpipes-highlander-man-human-215549/, https://pixabay.com/photos/scotland-england-1607832/, https://pixabay.com/photos/scotland-flag-sky-blow-scottish-3658032/ (datum skidanja: 13.7.2021.)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143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https://pixabay.com/photos/scotland-england-edinburgh-castle-1607908/ , https://pixabay.com/photos/secc-glasgow-buildings-architecture-961000/ (datum skidanja: 13.7.2021.)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285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https://pixabay.com/photos/giants-causeway-northern-ireland-2573628/, https://pixabay.com/photos/bay-northern-ireland-ireland-5348616/, https://pixabay.com/photos/dromore-high-cross-and-cathedral-2432960/, </a:t>
            </a:r>
            <a:r>
              <a:rPr lang="hr-HR" dirty="0" err="1"/>
              <a:t>Wikimedia</a:t>
            </a:r>
            <a:r>
              <a:rPr lang="hr-HR" dirty="0"/>
              <a:t> - https://commons.wikimedia.org/wiki/File:Flag_of_Northern_Ireland_(1953%E2%80%931972).svg (datum skidanja: 13.7.2021.)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934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Sastavnice Ujedinjenog Kraljevstva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2FEEFFA-3CB4-4A22-B504-81EA773C36FC}"/>
              </a:ext>
            </a:extLst>
          </p:cNvPr>
          <p:cNvSpPr txBox="1"/>
          <p:nvPr/>
        </p:nvSpPr>
        <p:spPr>
          <a:xfrm>
            <a:off x="266330" y="1384917"/>
            <a:ext cx="360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ZAPADNA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77D47CB-9BA2-43B1-9159-B9882143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447"/>
            <a:ext cx="4257583" cy="3304640"/>
          </a:xfrm>
        </p:spPr>
        <p:txBody>
          <a:bodyPr>
            <a:normAutofit/>
          </a:bodyPr>
          <a:lstStyle/>
          <a:p>
            <a:r>
              <a:rPr lang="hr-HR" sz="2400" dirty="0"/>
              <a:t>slabije naseljeno, gorsko područje UK</a:t>
            </a:r>
          </a:p>
          <a:p>
            <a:r>
              <a:rPr lang="hr-HR" sz="2400" dirty="0"/>
              <a:t>glavni grad Cardiff </a:t>
            </a:r>
          </a:p>
          <a:p>
            <a:r>
              <a:rPr lang="hr-HR" sz="2400" dirty="0"/>
              <a:t>važno središte: </a:t>
            </a:r>
            <a:r>
              <a:rPr lang="hr-HR" sz="2400" dirty="0" err="1"/>
              <a:t>Swansea</a:t>
            </a:r>
            <a:r>
              <a:rPr lang="hr-HR" sz="2400" dirty="0"/>
              <a:t> </a:t>
            </a:r>
          </a:p>
          <a:p>
            <a:r>
              <a:rPr lang="hr-HR" sz="2400" dirty="0"/>
              <a:t>2/3 stanovništva živi na obali</a:t>
            </a:r>
          </a:p>
          <a:p>
            <a:r>
              <a:rPr lang="hr-HR" sz="2400" dirty="0"/>
              <a:t>očuvan velški jezik (20% Velšana govori velškim)</a:t>
            </a:r>
          </a:p>
        </p:txBody>
      </p:sp>
      <p:pic>
        <p:nvPicPr>
          <p:cNvPr id="5" name="Slika 4" descr="Slika na kojoj se prikazuje zgrada, trava, na otvorenom, nebo&#10;&#10;Opis je automatski generiran">
            <a:extLst>
              <a:ext uri="{FF2B5EF4-FFF2-40B4-BE49-F238E27FC236}">
                <a16:creationId xmlns:a16="http://schemas.microsoft.com/office/drawing/2014/main" id="{202DF8DF-91B1-4C6F-895B-24EDAFD14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727" y="364250"/>
            <a:ext cx="3914600" cy="2727023"/>
          </a:xfrm>
          <a:prstGeom prst="rect">
            <a:avLst/>
          </a:prstGeom>
        </p:spPr>
      </p:pic>
      <p:pic>
        <p:nvPicPr>
          <p:cNvPr id="7" name="Slika 6" descr="Slika na kojoj se prikazuje tekst, na otvorenom, zgrada, nebo&#10;&#10;Opis je automatski generiran">
            <a:extLst>
              <a:ext uri="{FF2B5EF4-FFF2-40B4-BE49-F238E27FC236}">
                <a16:creationId xmlns:a16="http://schemas.microsoft.com/office/drawing/2014/main" id="{6C95DD12-3EAE-48F1-B38F-1284C007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466" y="1046006"/>
            <a:ext cx="4090534" cy="2045267"/>
          </a:xfrm>
          <a:prstGeom prst="rect">
            <a:avLst/>
          </a:prstGeom>
        </p:spPr>
      </p:pic>
      <p:pic>
        <p:nvPicPr>
          <p:cNvPr id="9" name="Slika 8" descr="Slika na kojoj se prikazuje na otvorenom, grad&#10;&#10;Opis je automatski generiran">
            <a:extLst>
              <a:ext uri="{FF2B5EF4-FFF2-40B4-BE49-F238E27FC236}">
                <a16:creationId xmlns:a16="http://schemas.microsoft.com/office/drawing/2014/main" id="{F44D4081-3EED-40BD-98D5-7CA55CDF1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027" y="3766728"/>
            <a:ext cx="4090534" cy="2727023"/>
          </a:xfrm>
          <a:prstGeom prst="rect">
            <a:avLst/>
          </a:prstGeom>
        </p:spPr>
      </p:pic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0BE2245B-2ADF-4AA2-B0CA-3B17219E6BA3}"/>
              </a:ext>
            </a:extLst>
          </p:cNvPr>
          <p:cNvCxnSpPr/>
          <p:nvPr/>
        </p:nvCxnSpPr>
        <p:spPr>
          <a:xfrm flipV="1">
            <a:off x="3426781" y="2565647"/>
            <a:ext cx="914400" cy="3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A81BE0CD-704D-4D30-AB4B-871BE48CCA6F}"/>
              </a:ext>
            </a:extLst>
          </p:cNvPr>
          <p:cNvCxnSpPr/>
          <p:nvPr/>
        </p:nvCxnSpPr>
        <p:spPr>
          <a:xfrm>
            <a:off x="4199138" y="3429000"/>
            <a:ext cx="1942286" cy="95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5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otvorenom, nebo, zastava, oblaci&#10;&#10;Opis je automatski generiran">
            <a:extLst>
              <a:ext uri="{FF2B5EF4-FFF2-40B4-BE49-F238E27FC236}">
                <a16:creationId xmlns:a16="http://schemas.microsoft.com/office/drawing/2014/main" id="{9DB5D230-DB07-4496-A13D-9E2B1C15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79" y="117741"/>
            <a:ext cx="3305943" cy="2200518"/>
          </a:xfrm>
          <a:prstGeom prst="rect">
            <a:avLst/>
          </a:prstGeom>
        </p:spPr>
      </p:pic>
      <p:pic>
        <p:nvPicPr>
          <p:cNvPr id="5" name="Slika 4" descr="Slika na kojoj se prikazuje na otvorenom, trava, nebo, voda&#10;&#10;Opis je automatski generiran">
            <a:extLst>
              <a:ext uri="{FF2B5EF4-FFF2-40B4-BE49-F238E27FC236}">
                <a16:creationId xmlns:a16="http://schemas.microsoft.com/office/drawing/2014/main" id="{7D810795-E243-4719-AB0F-09D094B94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528" y="117741"/>
            <a:ext cx="4551679" cy="3517281"/>
          </a:xfrm>
          <a:prstGeom prst="rect">
            <a:avLst/>
          </a:prstGeom>
        </p:spPr>
      </p:pic>
      <p:pic>
        <p:nvPicPr>
          <p:cNvPr id="7" name="Slika 6" descr="Slika na kojoj se prikazuje zgrada, osoba, na otvorenom, muškarac&#10;&#10;Opis je automatski generiran">
            <a:extLst>
              <a:ext uri="{FF2B5EF4-FFF2-40B4-BE49-F238E27FC236}">
                <a16:creationId xmlns:a16="http://schemas.microsoft.com/office/drawing/2014/main" id="{6CDB45C5-5E18-4890-9E02-0F3A98B5E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58" y="2517484"/>
            <a:ext cx="2696342" cy="4044513"/>
          </a:xfrm>
          <a:prstGeom prst="rect">
            <a:avLst/>
          </a:prstGeom>
        </p:spPr>
      </p:pic>
      <p:pic>
        <p:nvPicPr>
          <p:cNvPr id="9" name="Slika 8" descr="Slika na kojoj se prikazuje planina, na otvorenom, stijena, priroda&#10;&#10;Opis je automatski generiran">
            <a:extLst>
              <a:ext uri="{FF2B5EF4-FFF2-40B4-BE49-F238E27FC236}">
                <a16:creationId xmlns:a16="http://schemas.microsoft.com/office/drawing/2014/main" id="{FF891AA2-C9CA-4EF7-91A3-B43E97BB9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422" y="3733566"/>
            <a:ext cx="4242647" cy="2828431"/>
          </a:xfrm>
          <a:prstGeom prst="rect">
            <a:avLst/>
          </a:prstGeom>
        </p:spPr>
      </p:pic>
      <p:pic>
        <p:nvPicPr>
          <p:cNvPr id="11" name="Slika 10" descr="Slika na kojoj se prikazuje zgrada, na otvorenom, nebo, dvorac&#10;&#10;Opis je automatski generiran">
            <a:extLst>
              <a:ext uri="{FF2B5EF4-FFF2-40B4-BE49-F238E27FC236}">
                <a16:creationId xmlns:a16="http://schemas.microsoft.com/office/drawing/2014/main" id="{E3007357-D925-4D89-B6EF-25A368DCA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1" y="3733566"/>
            <a:ext cx="3867066" cy="282843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5B5C2FB6-363C-4035-9BAE-3220BC7A1391}"/>
              </a:ext>
            </a:extLst>
          </p:cNvPr>
          <p:cNvSpPr txBox="1"/>
          <p:nvPr/>
        </p:nvSpPr>
        <p:spPr>
          <a:xfrm>
            <a:off x="8376356" y="1659467"/>
            <a:ext cx="293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ŠKOTSKA</a:t>
            </a:r>
          </a:p>
        </p:txBody>
      </p:sp>
    </p:spTree>
    <p:extLst>
      <p:ext uri="{BB962C8B-B14F-4D97-AF65-F5344CB8AC3E}">
        <p14:creationId xmlns:p14="http://schemas.microsoft.com/office/powerpoint/2010/main" val="33414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D872CC2-17BE-4D95-94DF-2D2F996B6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89"/>
            <a:ext cx="4497280" cy="3304640"/>
          </a:xfrm>
        </p:spPr>
        <p:txBody>
          <a:bodyPr>
            <a:noAutofit/>
          </a:bodyPr>
          <a:lstStyle/>
          <a:p>
            <a:r>
              <a:rPr lang="hr-HR" sz="2400" dirty="0"/>
              <a:t>najgorovitija, najslabije naseljena sastavnica UK</a:t>
            </a:r>
          </a:p>
          <a:p>
            <a:r>
              <a:rPr lang="hr-HR" sz="2400" dirty="0"/>
              <a:t>težište naseljenosti i gospodarskog razvoja je u škotskoj nizini, ¾ stanovništva</a:t>
            </a:r>
          </a:p>
          <a:p>
            <a:r>
              <a:rPr lang="hr-HR" sz="2400" dirty="0"/>
              <a:t>najveći grad Glasgow</a:t>
            </a:r>
          </a:p>
          <a:p>
            <a:r>
              <a:rPr lang="hr-HR" sz="2400" dirty="0"/>
              <a:t>glavni grad Edinburgh</a:t>
            </a:r>
          </a:p>
          <a:p>
            <a:r>
              <a:rPr lang="hr-HR" sz="2400" dirty="0"/>
              <a:t>luka Aberdeen (nafta i plin iz Sjevernog mora)</a:t>
            </a:r>
          </a:p>
          <a:p>
            <a:r>
              <a:rPr lang="hr-HR" sz="2400" dirty="0"/>
              <a:t>turizam na sjeveru</a:t>
            </a:r>
          </a:p>
        </p:txBody>
      </p:sp>
      <p:pic>
        <p:nvPicPr>
          <p:cNvPr id="5" name="Slika 4" descr="Slika na kojoj se prikazuje nebo, na otvorenom, priroda, oblaci&#10;&#10;Opis je automatski generiran">
            <a:extLst>
              <a:ext uri="{FF2B5EF4-FFF2-40B4-BE49-F238E27FC236}">
                <a16:creationId xmlns:a16="http://schemas.microsoft.com/office/drawing/2014/main" id="{CBB00673-26B4-48AB-A563-47EE9B3D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9" y="0"/>
            <a:ext cx="5271757" cy="296261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15683D0-9087-42CB-8C9B-7ACD84AAB580}"/>
              </a:ext>
            </a:extLst>
          </p:cNvPr>
          <p:cNvSpPr txBox="1"/>
          <p:nvPr/>
        </p:nvSpPr>
        <p:spPr>
          <a:xfrm>
            <a:off x="6423290" y="2962618"/>
            <a:ext cx="478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Edinburgh – dvorac na vulkanskoj stijeni</a:t>
            </a:r>
          </a:p>
        </p:txBody>
      </p:sp>
      <p:pic>
        <p:nvPicPr>
          <p:cNvPr id="8" name="Slika 7" descr="Slika na kojoj se prikazuje nebo, voda, na otvorenom, zgrada&#10;&#10;Opis je automatski generiran">
            <a:extLst>
              <a:ext uri="{FF2B5EF4-FFF2-40B4-BE49-F238E27FC236}">
                <a16:creationId xmlns:a16="http://schemas.microsoft.com/office/drawing/2014/main" id="{ACECB780-FAC1-4D17-8FC8-9A44B6227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511" y="3839709"/>
            <a:ext cx="4784077" cy="256494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93CB440-18C8-4430-A9A6-85FAA559D952}"/>
              </a:ext>
            </a:extLst>
          </p:cNvPr>
          <p:cNvSpPr txBox="1"/>
          <p:nvPr/>
        </p:nvSpPr>
        <p:spPr>
          <a:xfrm>
            <a:off x="5815465" y="6362890"/>
            <a:ext cx="121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Glasgow</a:t>
            </a:r>
          </a:p>
        </p:txBody>
      </p:sp>
    </p:spTree>
    <p:extLst>
      <p:ext uri="{BB962C8B-B14F-4D97-AF65-F5344CB8AC3E}">
        <p14:creationId xmlns:p14="http://schemas.microsoft.com/office/powerpoint/2010/main" val="36703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58C564-04C1-4910-87F1-B7DD4689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10" y="159942"/>
            <a:ext cx="2835628" cy="1417814"/>
          </a:xfrm>
          <a:prstGeom prst="rect">
            <a:avLst/>
          </a:prstGeom>
        </p:spPr>
      </p:pic>
      <p:pic>
        <p:nvPicPr>
          <p:cNvPr id="5" name="Slika 4" descr="Slika na kojoj se prikazuje zgrada, nebo, na otvorenom, kuća&#10;&#10;Opis je automatski generiran">
            <a:extLst>
              <a:ext uri="{FF2B5EF4-FFF2-40B4-BE49-F238E27FC236}">
                <a16:creationId xmlns:a16="http://schemas.microsoft.com/office/drawing/2014/main" id="{141304EF-038F-4798-B9ED-76C904B35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0" y="3122113"/>
            <a:ext cx="5204178" cy="3525915"/>
          </a:xfrm>
          <a:prstGeom prst="rect">
            <a:avLst/>
          </a:prstGeom>
        </p:spPr>
      </p:pic>
      <p:pic>
        <p:nvPicPr>
          <p:cNvPr id="7" name="Slika 6" descr="Slika na kojoj se prikazuje voda, na otvorenom, nebo, priroda&#10;&#10;Opis je automatski generiran">
            <a:extLst>
              <a:ext uri="{FF2B5EF4-FFF2-40B4-BE49-F238E27FC236}">
                <a16:creationId xmlns:a16="http://schemas.microsoft.com/office/drawing/2014/main" id="{93DD518A-5996-48A1-A37B-62AC36390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270" y="247924"/>
            <a:ext cx="5204178" cy="2861358"/>
          </a:xfrm>
          <a:prstGeom prst="rect">
            <a:avLst/>
          </a:prstGeom>
        </p:spPr>
      </p:pic>
      <p:pic>
        <p:nvPicPr>
          <p:cNvPr id="9" name="Slika 8" descr="Slika na kojoj se prikazuje nebo, na otvorenom, stijena, zgrada&#10;&#10;Opis je automatski generiran">
            <a:extLst>
              <a:ext uri="{FF2B5EF4-FFF2-40B4-BE49-F238E27FC236}">
                <a16:creationId xmlns:a16="http://schemas.microsoft.com/office/drawing/2014/main" id="{7AF537B4-87D4-4B5E-9369-0D904F1D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04839"/>
            <a:ext cx="5204178" cy="3405237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614F0741-B63A-4E9D-AEB8-D5911F3BE3BB}"/>
              </a:ext>
            </a:extLst>
          </p:cNvPr>
          <p:cNvSpPr txBox="1"/>
          <p:nvPr/>
        </p:nvSpPr>
        <p:spPr>
          <a:xfrm>
            <a:off x="301841" y="1577756"/>
            <a:ext cx="507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SJEVERNA IRSKA</a:t>
            </a:r>
          </a:p>
        </p:txBody>
      </p:sp>
    </p:spTree>
    <p:extLst>
      <p:ext uri="{BB962C8B-B14F-4D97-AF65-F5344CB8AC3E}">
        <p14:creationId xmlns:p14="http://schemas.microsoft.com/office/powerpoint/2010/main" val="280023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EB3CBB4-43B3-42D8-8CCF-A62E2EE2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469"/>
            <a:ext cx="3698289" cy="3304640"/>
          </a:xfrm>
        </p:spPr>
        <p:txBody>
          <a:bodyPr>
            <a:normAutofit/>
          </a:bodyPr>
          <a:lstStyle/>
          <a:p>
            <a:r>
              <a:rPr lang="hr-HR" sz="2400" dirty="0"/>
              <a:t>1921.g.ostala je dio UK</a:t>
            </a:r>
          </a:p>
          <a:p>
            <a:r>
              <a:rPr lang="hr-HR" sz="2400" dirty="0"/>
              <a:t>sukobi </a:t>
            </a:r>
            <a:r>
              <a:rPr lang="hr-HR" sz="2400" i="1" dirty="0"/>
              <a:t>– Istražite sukobe u Sjevernoj Irskoj.</a:t>
            </a:r>
          </a:p>
          <a:p>
            <a:r>
              <a:rPr lang="hr-HR" sz="2400" dirty="0"/>
              <a:t>turizam</a:t>
            </a:r>
          </a:p>
          <a:p>
            <a:r>
              <a:rPr lang="hr-HR" sz="2400" dirty="0"/>
              <a:t>poljoprivreda</a:t>
            </a:r>
          </a:p>
          <a:p>
            <a:r>
              <a:rPr lang="hr-HR" sz="2400" dirty="0"/>
              <a:t>Belfast – proizvodno i uslužno središte i glavni grad</a:t>
            </a:r>
          </a:p>
        </p:txBody>
      </p:sp>
      <p:pic>
        <p:nvPicPr>
          <p:cNvPr id="7" name="Slika 6" descr="Slika na kojoj se prikazuje strop, krov&#10;&#10;Opis je automatski generiran">
            <a:extLst>
              <a:ext uri="{FF2B5EF4-FFF2-40B4-BE49-F238E27FC236}">
                <a16:creationId xmlns:a16="http://schemas.microsoft.com/office/drawing/2014/main" id="{57B0C260-C447-4F01-96EF-535D6A99C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86" y="0"/>
            <a:ext cx="3733738" cy="3051164"/>
          </a:xfrm>
          <a:prstGeom prst="rect">
            <a:avLst/>
          </a:prstGeom>
        </p:spPr>
      </p:pic>
      <p:pic>
        <p:nvPicPr>
          <p:cNvPr id="9" name="Slika 8" descr="Slika na kojoj se prikazuje na otvorenom, zgrada, tlo&#10;&#10;Opis je automatski generiran">
            <a:extLst>
              <a:ext uri="{FF2B5EF4-FFF2-40B4-BE49-F238E27FC236}">
                <a16:creationId xmlns:a16="http://schemas.microsoft.com/office/drawing/2014/main" id="{857F7DB1-D9FB-4BEB-9BE1-78052C80E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798" y="3051164"/>
            <a:ext cx="5852160" cy="37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05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CBD3E65-C981-43AD-818D-2309D65AE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08" y="2408266"/>
            <a:ext cx="11313334" cy="4003823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7490F47E-36CB-4554-BB8A-D8EAD80E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08" y="1480582"/>
            <a:ext cx="10515600" cy="770868"/>
          </a:xfrm>
        </p:spPr>
        <p:txBody>
          <a:bodyPr>
            <a:normAutofit/>
          </a:bodyPr>
          <a:lstStyle/>
          <a:p>
            <a:r>
              <a:rPr lang="hr-HR" sz="2800" dirty="0"/>
              <a:t>Zadatak: Usporedite gustoću naseljenosti i veličinu sastavnica UK.</a:t>
            </a:r>
          </a:p>
        </p:txBody>
      </p:sp>
    </p:spTree>
    <p:extLst>
      <p:ext uri="{BB962C8B-B14F-4D97-AF65-F5344CB8AC3E}">
        <p14:creationId xmlns:p14="http://schemas.microsoft.com/office/powerpoint/2010/main" val="52589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str.133-136.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709342"/>
              </p:ext>
            </p:extLst>
          </p:nvPr>
        </p:nvGraphicFramePr>
        <p:xfrm>
          <a:off x="4678532" y="248575"/>
          <a:ext cx="6809171" cy="5273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33905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58422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229940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sastavnice Ujedinjenog Kraljevstva.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najvažnija prirodno-geografska i društveno-geografska obilježja sastavnica UK.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Na geografskoj karti pokazati sastavnice UK i njihova središta.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175364">
                <a:tc>
                  <a:txBody>
                    <a:bodyPr/>
                    <a:lstStyle/>
                    <a:p>
                      <a:r>
                        <a:rPr lang="hr-HR" sz="1400" dirty="0"/>
                        <a:t>Usporediti gustoću naseljenosti sastavnica UK pomoću grafičkog priloga.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506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BCAAD7F-1B44-4C38-9011-A187A5B29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izdvojiti sastavnice Ujedinjenog Kraljevstva.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izdvojiti najvažnija prirodno-geografska i društveno-geografska obilježja sastavnica UK.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na geografskoj karti pokazati sastavnice UK i njihova središta.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usporediti gustoću naseljenosti sastavnica UK pomoću grafičkog priloga.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5623240-F59B-4C3B-8CC6-85D1968F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254144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8EE3C16-4C3D-4662-B63B-F0FBF4EC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6" r="12597" b="3658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45BBEA9-8801-473D-8B23-604509869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872" y="2917840"/>
            <a:ext cx="5370576" cy="244351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Union Jack – </a:t>
            </a:r>
            <a:r>
              <a:rPr lang="en-US" sz="2400" dirty="0" err="1">
                <a:solidFill>
                  <a:srgbClr val="FFFFFF"/>
                </a:solidFill>
              </a:rPr>
              <a:t>zastava</a:t>
            </a:r>
            <a:endParaRPr lang="hr-HR" sz="2400" dirty="0">
              <a:solidFill>
                <a:srgbClr val="FFFFFF"/>
              </a:solidFill>
            </a:endParaRPr>
          </a:p>
          <a:p>
            <a:r>
              <a:rPr lang="hr-HR" sz="2400" dirty="0">
                <a:solidFill>
                  <a:srgbClr val="FFFFFF"/>
                </a:solidFill>
              </a:rPr>
              <a:t>1707.g.stvoreno Kraljevstvo Velike Britanije</a:t>
            </a:r>
          </a:p>
          <a:p>
            <a:r>
              <a:rPr lang="hr-HR" sz="2400" dirty="0">
                <a:solidFill>
                  <a:srgbClr val="FFFFFF"/>
                </a:solidFill>
              </a:rPr>
              <a:t>1800. g. Ujedinjeno Kraljevstvo Velike Britanije i Irske </a:t>
            </a:r>
          </a:p>
          <a:p>
            <a:pPr marL="0" indent="0">
              <a:buNone/>
            </a:pPr>
            <a:r>
              <a:rPr lang="hr-HR" sz="2400" i="1" dirty="0">
                <a:solidFill>
                  <a:srgbClr val="FFFFFF"/>
                </a:solidFill>
              </a:rPr>
              <a:t>Kada se osamostalila Republika Irska?</a:t>
            </a:r>
          </a:p>
          <a:p>
            <a:pPr marL="0" indent="0">
              <a:buNone/>
            </a:pPr>
            <a:r>
              <a:rPr lang="hr-HR" sz="2400" i="1" dirty="0">
                <a:solidFill>
                  <a:srgbClr val="FFFFFF"/>
                </a:solidFill>
              </a:rPr>
              <a:t>Zašto zastave nekih drugih država imaju britansku zastavu u sklopu svoje?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60866E7-A7CD-46CC-9504-3308B3D6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102" y="483125"/>
            <a:ext cx="5683102" cy="22352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solidFill>
                  <a:srgbClr val="FFFFFF"/>
                </a:solidFill>
              </a:rPr>
              <a:t>Sastavnice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Ujedinjenog</a:t>
            </a:r>
            <a:r>
              <a:rPr lang="en-US" sz="5000" dirty="0">
                <a:solidFill>
                  <a:srgbClr val="FFFFFF"/>
                </a:solidFill>
              </a:rPr>
              <a:t> </a:t>
            </a:r>
            <a:r>
              <a:rPr lang="en-US" sz="5000" dirty="0" err="1">
                <a:solidFill>
                  <a:srgbClr val="FFFFFF"/>
                </a:solidFill>
              </a:rPr>
              <a:t>Kraljevstva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4B29F3F-89E4-4798-8F96-F6A0F5285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5987"/>
            <a:ext cx="3884720" cy="551907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3D8441-689F-4EB8-A7F3-9D34CF39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142" y="7058"/>
            <a:ext cx="3680996" cy="441761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76384ED-4681-4CA6-863A-45D2B746FFDC}"/>
              </a:ext>
            </a:extLst>
          </p:cNvPr>
          <p:cNvSpPr txBox="1"/>
          <p:nvPr/>
        </p:nvSpPr>
        <p:spPr>
          <a:xfrm>
            <a:off x="4956702" y="3977196"/>
            <a:ext cx="59835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Na karti su prikazane sastavnice UK. Imenuj ih i potraži na geografskoj karti. Potražite i otok Man i Kanalske otoke. </a:t>
            </a:r>
          </a:p>
          <a:p>
            <a:r>
              <a:rPr lang="hr-HR" sz="2400" i="1" dirty="0"/>
              <a:t>Možete li zaključiti koja zastava pripada kojoj od sastavnica UK?</a:t>
            </a:r>
          </a:p>
          <a:p>
            <a:r>
              <a:rPr lang="hr-HR" sz="2400" i="1" dirty="0"/>
              <a:t>UK pripadaju i neki prekomorski teritoriji. Potražite ih i zabilježite. </a:t>
            </a:r>
          </a:p>
          <a:p>
            <a:endParaRPr lang="hr-HR" sz="2400" i="1" dirty="0"/>
          </a:p>
        </p:txBody>
      </p:sp>
    </p:spTree>
    <p:extLst>
      <p:ext uri="{BB962C8B-B14F-4D97-AF65-F5344CB8AC3E}">
        <p14:creationId xmlns:p14="http://schemas.microsoft.com/office/powerpoint/2010/main" val="401003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90B4100-66C6-4A2E-BB3B-C8E147803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88" t="2602"/>
          <a:stretch/>
        </p:blipFill>
        <p:spPr>
          <a:xfrm>
            <a:off x="255655" y="79899"/>
            <a:ext cx="7712197" cy="3219164"/>
          </a:xfrm>
        </p:spPr>
      </p:pic>
      <p:pic>
        <p:nvPicPr>
          <p:cNvPr id="6" name="Picture 4" descr="C:\Users\Svjetlana\Documents\školska knjiga\ppt predlosci i slike\smanjene\067_059CI1.jpg">
            <a:extLst>
              <a:ext uri="{FF2B5EF4-FFF2-40B4-BE49-F238E27FC236}">
                <a16:creationId xmlns:a16="http://schemas.microsoft.com/office/drawing/2014/main" id="{63A1C9F4-7190-4C3F-BF80-BA02A5D8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3219164"/>
            <a:ext cx="6022848" cy="33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Svjetlana\Documents\školska knjiga\ppt predlosci i slike\smanjene\067_sh942185.jpg">
            <a:extLst>
              <a:ext uri="{FF2B5EF4-FFF2-40B4-BE49-F238E27FC236}">
                <a16:creationId xmlns:a16="http://schemas.microsoft.com/office/drawing/2014/main" id="{A2177061-838B-4E2A-972A-4534C408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73" y="3195056"/>
            <a:ext cx="5127172" cy="341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14D68C2-F127-4635-844E-04E2FBC18956}"/>
              </a:ext>
            </a:extLst>
          </p:cNvPr>
          <p:cNvSpPr txBox="1"/>
          <p:nvPr/>
        </p:nvSpPr>
        <p:spPr>
          <a:xfrm>
            <a:off x="8389398" y="1606858"/>
            <a:ext cx="3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ENGLESKA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3CA7640-A997-4EB5-B8B0-775704837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130" y="3959441"/>
            <a:ext cx="2501548" cy="16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0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D6D5E52-F4A1-45E2-ADA7-75C2F9EB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4" y="1086558"/>
            <a:ext cx="5278514" cy="3304640"/>
          </a:xfrm>
        </p:spPr>
        <p:txBody>
          <a:bodyPr>
            <a:noAutofit/>
          </a:bodyPr>
          <a:lstStyle/>
          <a:p>
            <a:r>
              <a:rPr lang="hr-HR" sz="2200" dirty="0"/>
              <a:t>najveći, najgušće naseljeni i najrazvijeniji dio UK</a:t>
            </a:r>
          </a:p>
          <a:p>
            <a:r>
              <a:rPr lang="hr-HR" sz="2200" dirty="0"/>
              <a:t>najvažnija je Londonska zavala (rijeka </a:t>
            </a:r>
            <a:r>
              <a:rPr lang="hr-HR" sz="2200" dirty="0" err="1"/>
              <a:t>Temza</a:t>
            </a:r>
            <a:r>
              <a:rPr lang="hr-HR" sz="2200" dirty="0"/>
              <a:t>)</a:t>
            </a:r>
          </a:p>
          <a:p>
            <a:r>
              <a:rPr lang="hr-HR" sz="2200" dirty="0"/>
              <a:t>London (Veliki London, 9 </a:t>
            </a:r>
            <a:r>
              <a:rPr lang="hr-HR" sz="2200" dirty="0" err="1"/>
              <a:t>mil.stan</a:t>
            </a:r>
            <a:r>
              <a:rPr lang="hr-HR" sz="2200" dirty="0"/>
              <a:t>.) – aglomeracija od 14,2 milijuna stanovnika</a:t>
            </a:r>
          </a:p>
          <a:p>
            <a:r>
              <a:rPr lang="hr-HR" sz="2200" dirty="0"/>
              <a:t>središte Londona zove se City (poslovno središte države, kulturno i turističko središte)</a:t>
            </a:r>
          </a:p>
          <a:p>
            <a:r>
              <a:rPr lang="hr-HR" sz="2200" dirty="0" err="1"/>
              <a:t>green</a:t>
            </a:r>
            <a:r>
              <a:rPr lang="hr-HR" sz="2200" dirty="0"/>
              <a:t> </a:t>
            </a:r>
            <a:r>
              <a:rPr lang="hr-HR" sz="2200" dirty="0" err="1"/>
              <a:t>belt</a:t>
            </a:r>
            <a:r>
              <a:rPr lang="hr-HR" sz="2200" dirty="0"/>
              <a:t> (zeleni pojas)</a:t>
            </a:r>
          </a:p>
          <a:p>
            <a:r>
              <a:rPr lang="hr-HR" sz="2200" dirty="0"/>
              <a:t>industrija na rubu grada</a:t>
            </a:r>
          </a:p>
          <a:p>
            <a:r>
              <a:rPr lang="hr-HR" sz="2200" dirty="0"/>
              <a:t>Birmingham (crna metalurgija), Manchester (pamuk), Liverpool (luka i brodogradilište) i Leeds (vuna) – razvili su se za vrijeme industrijske revolucije („crna </a:t>
            </a:r>
            <a:r>
              <a:rPr lang="hr-HR" sz="2200" dirty="0" err="1"/>
              <a:t>Engleska”ili</a:t>
            </a:r>
            <a:r>
              <a:rPr lang="hr-HR" sz="2200" dirty="0"/>
              <a:t> Black </a:t>
            </a:r>
            <a:r>
              <a:rPr lang="hr-HR" sz="2200" dirty="0" err="1"/>
              <a:t>County</a:t>
            </a:r>
            <a:r>
              <a:rPr lang="hr-HR" sz="22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A46A6-BAED-4880-96C6-503DAEA9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61" y="183673"/>
            <a:ext cx="4929188" cy="53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01B7BC8-79C0-4A14-82F0-0CEFBE27DA04}"/>
              </a:ext>
            </a:extLst>
          </p:cNvPr>
          <p:cNvSpPr txBox="1"/>
          <p:nvPr/>
        </p:nvSpPr>
        <p:spPr>
          <a:xfrm>
            <a:off x="6285390" y="6067580"/>
            <a:ext cx="5740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Potražite navedena središta na geografskoj karti. </a:t>
            </a:r>
          </a:p>
        </p:txBody>
      </p:sp>
    </p:spTree>
    <p:extLst>
      <p:ext uri="{BB962C8B-B14F-4D97-AF65-F5344CB8AC3E}">
        <p14:creationId xmlns:p14="http://schemas.microsoft.com/office/powerpoint/2010/main" val="57437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ebo, na otvorenom, zgrada, grad&#10;&#10;Opis je automatski generiran">
            <a:extLst>
              <a:ext uri="{FF2B5EF4-FFF2-40B4-BE49-F238E27FC236}">
                <a16:creationId xmlns:a16="http://schemas.microsoft.com/office/drawing/2014/main" id="{BE2BF131-FE59-4DB4-80EC-CFA85E84F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288" y="334181"/>
            <a:ext cx="5584054" cy="3190254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67E3D06-EC21-4A92-BBAB-7A851AD2CE1A}"/>
              </a:ext>
            </a:extLst>
          </p:cNvPr>
          <p:cNvSpPr txBox="1"/>
          <p:nvPr/>
        </p:nvSpPr>
        <p:spPr>
          <a:xfrm>
            <a:off x="0" y="3441355"/>
            <a:ext cx="241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Birmingham</a:t>
            </a:r>
          </a:p>
        </p:txBody>
      </p:sp>
      <p:pic>
        <p:nvPicPr>
          <p:cNvPr id="8" name="Slika 7" descr="Slika na kojoj se prikazuje nebo, na otvorenom, grad, oblačno&#10;&#10;Opis je automatski generiran">
            <a:extLst>
              <a:ext uri="{FF2B5EF4-FFF2-40B4-BE49-F238E27FC236}">
                <a16:creationId xmlns:a16="http://schemas.microsoft.com/office/drawing/2014/main" id="{921BBCD9-69C9-423B-A62E-A2A6941F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4181"/>
            <a:ext cx="5513604" cy="3190254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A17C153-5E85-4999-8351-FFA2072E5045}"/>
              </a:ext>
            </a:extLst>
          </p:cNvPr>
          <p:cNvSpPr txBox="1"/>
          <p:nvPr/>
        </p:nvSpPr>
        <p:spPr>
          <a:xfrm>
            <a:off x="6096000" y="3501734"/>
            <a:ext cx="15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Manchester</a:t>
            </a:r>
          </a:p>
        </p:txBody>
      </p:sp>
      <p:pic>
        <p:nvPicPr>
          <p:cNvPr id="11" name="Slika 10" descr="Slika na kojoj se prikazuje nebo, na otvorenom, zgrada, voda&#10;&#10;Opis je automatski generiran">
            <a:extLst>
              <a:ext uri="{FF2B5EF4-FFF2-40B4-BE49-F238E27FC236}">
                <a16:creationId xmlns:a16="http://schemas.microsoft.com/office/drawing/2014/main" id="{022ED46D-0554-4AAC-96C4-51237722E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8" y="3995353"/>
            <a:ext cx="5584054" cy="2399827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0F13223-B498-4F71-A035-204554DEC921}"/>
              </a:ext>
            </a:extLst>
          </p:cNvPr>
          <p:cNvSpPr txBox="1"/>
          <p:nvPr/>
        </p:nvSpPr>
        <p:spPr>
          <a:xfrm>
            <a:off x="0" y="6395180"/>
            <a:ext cx="105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Liverpool</a:t>
            </a:r>
          </a:p>
        </p:txBody>
      </p:sp>
      <p:pic>
        <p:nvPicPr>
          <p:cNvPr id="14" name="Slika 13" descr="Slika na kojoj se prikazuje zgrada, voda, na otvorenom, nebo&#10;&#10;Opis je automatski generiran">
            <a:extLst>
              <a:ext uri="{FF2B5EF4-FFF2-40B4-BE49-F238E27FC236}">
                <a16:creationId xmlns:a16="http://schemas.microsoft.com/office/drawing/2014/main" id="{49F506FF-C88E-41E9-9A23-C2BDBD237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002991"/>
            <a:ext cx="5630811" cy="2399827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7F308B69-5E53-4688-AA57-27CDF5E49531}"/>
              </a:ext>
            </a:extLst>
          </p:cNvPr>
          <p:cNvSpPr txBox="1"/>
          <p:nvPr/>
        </p:nvSpPr>
        <p:spPr>
          <a:xfrm>
            <a:off x="6095999" y="6402818"/>
            <a:ext cx="96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Leeds</a:t>
            </a:r>
          </a:p>
        </p:txBody>
      </p:sp>
    </p:spTree>
    <p:extLst>
      <p:ext uri="{BB962C8B-B14F-4D97-AF65-F5344CB8AC3E}">
        <p14:creationId xmlns:p14="http://schemas.microsoft.com/office/powerpoint/2010/main" val="395451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voda, nebo, na otvorenom, rijeka&#10;&#10;Opis je automatski generiran">
            <a:extLst>
              <a:ext uri="{FF2B5EF4-FFF2-40B4-BE49-F238E27FC236}">
                <a16:creationId xmlns:a16="http://schemas.microsoft.com/office/drawing/2014/main" id="{B55AF8DA-E311-4236-8CED-AB8AC1558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526" y="1219554"/>
            <a:ext cx="4957762" cy="330517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4B5A4ED-EA48-4ED7-BD7E-42352044AFB7}"/>
              </a:ext>
            </a:extLst>
          </p:cNvPr>
          <p:cNvSpPr txBox="1"/>
          <p:nvPr/>
        </p:nvSpPr>
        <p:spPr>
          <a:xfrm>
            <a:off x="332382" y="4446765"/>
            <a:ext cx="155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Bristol</a:t>
            </a:r>
          </a:p>
        </p:txBody>
      </p:sp>
      <p:pic>
        <p:nvPicPr>
          <p:cNvPr id="8" name="Slika 7" descr="Slika na kojoj se prikazuje voda, čamac, scena, na otvorenom&#10;&#10;Opis je automatski generiran">
            <a:extLst>
              <a:ext uri="{FF2B5EF4-FFF2-40B4-BE49-F238E27FC236}">
                <a16:creationId xmlns:a16="http://schemas.microsoft.com/office/drawing/2014/main" id="{82072A25-CE48-4815-8B94-740E6D41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19554"/>
            <a:ext cx="5160885" cy="330517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21DB6F4-7B25-44D3-A3F2-CD227CBFA1EC}"/>
              </a:ext>
            </a:extLst>
          </p:cNvPr>
          <p:cNvSpPr txBox="1"/>
          <p:nvPr/>
        </p:nvSpPr>
        <p:spPr>
          <a:xfrm>
            <a:off x="5998345" y="4446765"/>
            <a:ext cx="155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Plymouth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D2BB321-0CEC-45FC-9554-F8BAA216ED16}"/>
              </a:ext>
            </a:extLst>
          </p:cNvPr>
          <p:cNvSpPr txBox="1"/>
          <p:nvPr/>
        </p:nvSpPr>
        <p:spPr>
          <a:xfrm>
            <a:off x="589033" y="5520285"/>
            <a:ext cx="9526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JZ Engleske – turizam i poljoprivreda (Bristol, </a:t>
            </a:r>
            <a:r>
              <a:rPr lang="hr-HR" sz="2400" dirty="0" err="1"/>
              <a:t>Plymouth</a:t>
            </a:r>
            <a:r>
              <a:rPr lang="hr-H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sjever Engleske – industrija na obali, prerada nafte</a:t>
            </a:r>
          </a:p>
        </p:txBody>
      </p:sp>
    </p:spTree>
    <p:extLst>
      <p:ext uri="{BB962C8B-B14F-4D97-AF65-F5344CB8AC3E}">
        <p14:creationId xmlns:p14="http://schemas.microsoft.com/office/powerpoint/2010/main" val="384916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94AFCAE-5395-45AD-A95B-E135BDB1F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043" y="1555877"/>
            <a:ext cx="2810782" cy="1873123"/>
          </a:xfrm>
        </p:spPr>
      </p:pic>
      <p:pic>
        <p:nvPicPr>
          <p:cNvPr id="7" name="Slika 6" descr="Slika na kojoj se prikazuje zgrada, kamen, bastion&#10;&#10;Opis je automatski generiran">
            <a:extLst>
              <a:ext uri="{FF2B5EF4-FFF2-40B4-BE49-F238E27FC236}">
                <a16:creationId xmlns:a16="http://schemas.microsoft.com/office/drawing/2014/main" id="{F685831B-A789-4300-B133-32FE94F7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43" y="3429000"/>
            <a:ext cx="5711258" cy="3263151"/>
          </a:xfrm>
          <a:prstGeom prst="rect">
            <a:avLst/>
          </a:prstGeom>
        </p:spPr>
      </p:pic>
      <p:pic>
        <p:nvPicPr>
          <p:cNvPr id="9" name="Slika 8" descr="Slika na kojoj se prikazuje stablo, trava, na otvorenom, zgrada&#10;&#10;Opis je automatski generiran">
            <a:extLst>
              <a:ext uri="{FF2B5EF4-FFF2-40B4-BE49-F238E27FC236}">
                <a16:creationId xmlns:a16="http://schemas.microsoft.com/office/drawing/2014/main" id="{55582ED9-56AA-4D90-B6F1-4F33BC422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907" y="3429000"/>
            <a:ext cx="4824125" cy="3253837"/>
          </a:xfrm>
          <a:prstGeom prst="rect">
            <a:avLst/>
          </a:prstGeom>
        </p:spPr>
      </p:pic>
      <p:pic>
        <p:nvPicPr>
          <p:cNvPr id="11" name="Slika 10" descr="Slika na kojoj se prikazuje stijena, priroda, kamen&#10;&#10;Opis je automatski generiran">
            <a:extLst>
              <a:ext uri="{FF2B5EF4-FFF2-40B4-BE49-F238E27FC236}">
                <a16:creationId xmlns:a16="http://schemas.microsoft.com/office/drawing/2014/main" id="{D018F7C2-B7D7-43F2-87FB-CEA5D2029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72" y="175163"/>
            <a:ext cx="5852160" cy="328879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1F9DEEAE-079E-4A29-AF26-15D56CC3FFF7}"/>
              </a:ext>
            </a:extLst>
          </p:cNvPr>
          <p:cNvSpPr txBox="1"/>
          <p:nvPr/>
        </p:nvSpPr>
        <p:spPr>
          <a:xfrm>
            <a:off x="9167969" y="1677880"/>
            <a:ext cx="2879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WALES</a:t>
            </a:r>
          </a:p>
        </p:txBody>
      </p:sp>
    </p:spTree>
    <p:extLst>
      <p:ext uri="{BB962C8B-B14F-4D97-AF65-F5344CB8AC3E}">
        <p14:creationId xmlns:p14="http://schemas.microsoft.com/office/powerpoint/2010/main" val="2045427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881</Words>
  <Application>Microsoft Office PowerPoint</Application>
  <PresentationFormat>Široki zaslon</PresentationFormat>
  <Paragraphs>87</Paragraphs>
  <Slides>17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 Light</vt:lpstr>
      <vt:lpstr>Arial</vt:lpstr>
      <vt:lpstr>Calibri</vt:lpstr>
      <vt:lpstr>Office Theme</vt:lpstr>
      <vt:lpstr>Sastavnice Ujedinjenog Kraljevstva</vt:lpstr>
      <vt:lpstr>Ishodi</vt:lpstr>
      <vt:lpstr>Sastavnice Ujedinjenog Kraljevstva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Zadatak: Usporedite gustoću naseljenosti i veličinu sastavnica UK.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91</cp:revision>
  <dcterms:created xsi:type="dcterms:W3CDTF">2021-01-04T08:54:24Z</dcterms:created>
  <dcterms:modified xsi:type="dcterms:W3CDTF">2021-07-15T14:53:39Z</dcterms:modified>
</cp:coreProperties>
</file>